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1" r:id="rId7"/>
    <p:sldId id="263" r:id="rId8"/>
    <p:sldId id="264" r:id="rId9"/>
    <p:sldId id="267" r:id="rId10"/>
    <p:sldId id="260" r:id="rId11"/>
    <p:sldId id="259" r:id="rId12"/>
    <p:sldId id="262" r:id="rId13"/>
  </p:sldIdLst>
  <p:sldSz cx="9144000" cy="6858000" type="screen4x3"/>
  <p:notesSz cx="6858000" cy="9144000"/>
  <p:custDataLst>
    <p:tags r:id="rId1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FF2DB97-CACC-4168-B9B9-860B67EA33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066223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4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0A6A4EA1-BAE1-436B-8DDE-0CE1AB12FC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41179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26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B8B5CAC7-78B0-4D16-8B80-E9DCC71AAD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43109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1" name="think-cell Slide" r:id="rId15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316D-4B8F-4407-8C53-C98AD79088AB}" type="datetimeFigureOut">
              <a:rPr lang="da-DK" smtClean="0"/>
              <a:pPr/>
              <a:t>15-04-2018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A6-4C6C-4856-8F89-78827074378B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oleObject" Target="../embeddings/oleObject5.bin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B015CD9-FE9C-4252-AB0A-E30C63F60A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769098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8" name="think-cell Slide" r:id="rId4" imgW="360" imgH="360" progId="">
              <p:embed/>
            </p:oleObj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CC7BB2-7A90-4683-B102-37075B60DA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358" t="17801" r="53661" b="48600"/>
          <a:stretch/>
        </p:blipFill>
        <p:spPr>
          <a:xfrm>
            <a:off x="-684584" y="0"/>
            <a:ext cx="101531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Altaner </a:t>
            </a:r>
            <a:r>
              <a:rPr lang="da-DK" dirty="0" err="1"/>
              <a:t>Frøbels</a:t>
            </a:r>
            <a:r>
              <a:rPr lang="da-DK" dirty="0"/>
              <a:t> Allé/</a:t>
            </a:r>
            <a:br>
              <a:rPr lang="da-DK" dirty="0"/>
            </a:br>
            <a:r>
              <a:rPr lang="da-DK" dirty="0" err="1"/>
              <a:t>Ewaldsensvej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15110" cy="1709734"/>
          </a:xfrm>
        </p:spPr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Fra Altanudvalget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da-DK" dirty="0"/>
              <a:t>Altaner - krav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Mod gaden </a:t>
            </a:r>
          </a:p>
          <a:p>
            <a:pPr lvl="1"/>
            <a:r>
              <a:rPr lang="da-DK" sz="2400" dirty="0"/>
              <a:t>Alle skal sige ja til altan i en kolonne</a:t>
            </a:r>
          </a:p>
          <a:p>
            <a:pPr lvl="1"/>
            <a:r>
              <a:rPr lang="da-DK" sz="2400" dirty="0"/>
              <a:t>Alle altaner skal placeres ens</a:t>
            </a:r>
          </a:p>
          <a:p>
            <a:pPr lvl="1"/>
            <a:r>
              <a:rPr lang="da-DK" sz="2400" dirty="0"/>
              <a:t>Alle altaner skal have ens udtryk, dvs. at eksisterende altaner skal erstattes eller de nye skal ligne de gamle</a:t>
            </a:r>
          </a:p>
          <a:p>
            <a:pPr lvl="1"/>
            <a:r>
              <a:rPr lang="da-DK" sz="2400" dirty="0"/>
              <a:t>Ellers skal der gives dispensation</a:t>
            </a:r>
          </a:p>
          <a:p>
            <a:endParaRPr lang="da-DK" dirty="0"/>
          </a:p>
          <a:p>
            <a:r>
              <a:rPr lang="da-DK" dirty="0"/>
              <a:t>Udfordringer vedr. eksisterende altaner</a:t>
            </a:r>
          </a:p>
          <a:p>
            <a:pPr lvl="1"/>
            <a:r>
              <a:rPr lang="da-DK" sz="2400" dirty="0"/>
              <a:t>Levetid skal undersøges</a:t>
            </a:r>
          </a:p>
          <a:p>
            <a:pPr lvl="1"/>
            <a:r>
              <a:rPr lang="da-DK" sz="2400" dirty="0"/>
              <a:t>Altanplacering skal flyttes, </a:t>
            </a:r>
            <a:r>
              <a:rPr lang="da-DK" sz="2400" dirty="0" err="1"/>
              <a:t>medm</a:t>
            </a:r>
            <a:r>
              <a:rPr lang="da-DK" sz="2400" dirty="0"/>
              <a:t>. </a:t>
            </a:r>
            <a:r>
              <a:rPr lang="da-DK" sz="2400" dirty="0" err="1"/>
              <a:t>Frb</a:t>
            </a:r>
            <a:r>
              <a:rPr lang="da-DK" sz="2400" dirty="0"/>
              <a:t>. kommune dispenserer fra egen praksis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da-DK" dirty="0"/>
              <a:t>Altaner - størrelse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da-DK" sz="2800" b="1" dirty="0"/>
              <a:t>Alle</a:t>
            </a:r>
            <a:r>
              <a:rPr lang="da-DK" sz="2800" dirty="0"/>
              <a:t> kan få altan til gårdsiden, bortset fra enkelte i stueetagen, som kan få franske altaner</a:t>
            </a:r>
          </a:p>
          <a:p>
            <a:endParaRPr lang="da-DK" sz="2800" dirty="0"/>
          </a:p>
          <a:p>
            <a:r>
              <a:rPr lang="da-DK" sz="2800" dirty="0"/>
              <a:t>Mod gården kan de blive 1,5 m X 4,2-4,5m</a:t>
            </a:r>
          </a:p>
          <a:p>
            <a:endParaRPr lang="da-DK" sz="2800" dirty="0"/>
          </a:p>
          <a:p>
            <a:r>
              <a:rPr lang="da-DK" sz="2800" dirty="0"/>
              <a:t>Mod gaden 1,3 x 2,9-3,0 m</a:t>
            </a:r>
          </a:p>
          <a:p>
            <a:endParaRPr lang="da-DK" sz="2800" dirty="0"/>
          </a:p>
          <a:p>
            <a:r>
              <a:rPr lang="da-DK" sz="2800" dirty="0"/>
              <a:t>Stueetage mod gade – </a:t>
            </a:r>
            <a:r>
              <a:rPr lang="da-DK" sz="2800" dirty="0" err="1"/>
              <a:t>Frb</a:t>
            </a:r>
            <a:r>
              <a:rPr lang="da-DK" sz="2800" dirty="0"/>
              <a:t>. Kommune ejer jorden, og hvad der kan lade sig gøre afhænger af den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da-DK" dirty="0"/>
              <a:t>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3250704" cy="4911741"/>
          </a:xfrm>
        </p:spPr>
        <p:txBody>
          <a:bodyPr>
            <a:normAutofit/>
          </a:bodyPr>
          <a:lstStyle/>
          <a:p>
            <a:r>
              <a:rPr lang="da-DK" sz="2000" dirty="0"/>
              <a:t>Altanerne monteres som ”</a:t>
            </a:r>
            <a:r>
              <a:rPr lang="da-DK" sz="2000" dirty="0" err="1"/>
              <a:t>indspændte</a:t>
            </a:r>
            <a:r>
              <a:rPr lang="da-DK" sz="2000" dirty="0"/>
              <a:t>” altaner, hvor murværket/etagebjælkerne i sig selv bærer altanerne. Derved kommer der ingen synlige bærejern/beslag på facaden og facaden vil fremstå som oprindelig facade.</a:t>
            </a:r>
          </a:p>
          <a:p>
            <a:r>
              <a:rPr lang="da-DK" sz="2000" dirty="0"/>
              <a:t>Afvanding ved forkanten af altanramme</a:t>
            </a:r>
          </a:p>
          <a:p>
            <a:pPr>
              <a:buNone/>
            </a:pPr>
            <a:endParaRPr lang="da-DK" sz="2000" dirty="0"/>
          </a:p>
          <a:p>
            <a:endParaRPr lang="da-DK" sz="2800" dirty="0"/>
          </a:p>
        </p:txBody>
      </p:sp>
      <p:pic>
        <p:nvPicPr>
          <p:cNvPr id="4" name="Picture 3" descr="BalcoKontech_T01.01 - Kop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980728"/>
            <a:ext cx="6336704" cy="3298555"/>
          </a:xfrm>
          <a:prstGeom prst="rect">
            <a:avLst/>
          </a:prstGeom>
        </p:spPr>
      </p:pic>
      <p:pic>
        <p:nvPicPr>
          <p:cNvPr id="5" name="Content Placeholder 5" descr="balkong53.jpg">
            <a:extLst>
              <a:ext uri="{FF2B5EF4-FFF2-40B4-BE49-F238E27FC236}">
                <a16:creationId xmlns:a16="http://schemas.microsoft.com/office/drawing/2014/main" xmlns="" id="{525A9A34-C619-40AB-8924-7A3AA23D4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9873" y="4088829"/>
            <a:ext cx="4924654" cy="27691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1CA7FB07-313D-4E7B-A9E3-8C44225008FC}"/>
              </a:ext>
            </a:extLst>
          </p:cNvPr>
          <p:cNvSpPr/>
          <p:nvPr/>
        </p:nvSpPr>
        <p:spPr>
          <a:xfrm>
            <a:off x="7308304" y="1214422"/>
            <a:ext cx="504056" cy="486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3B289C7-8919-45F0-985D-B34B74054730}"/>
              </a:ext>
            </a:extLst>
          </p:cNvPr>
          <p:cNvSpPr/>
          <p:nvPr/>
        </p:nvSpPr>
        <p:spPr>
          <a:xfrm>
            <a:off x="7308304" y="4088829"/>
            <a:ext cx="504056" cy="486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39718"/>
          </a:xfrm>
        </p:spPr>
        <p:txBody>
          <a:bodyPr>
            <a:normAutofit fontScale="90000"/>
          </a:bodyPr>
          <a:lstStyle/>
          <a:p>
            <a:r>
              <a:rPr lang="da-DK" dirty="0"/>
              <a:t>Altaner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928670"/>
            <a:ext cx="6851104" cy="5197493"/>
          </a:xfrm>
        </p:spPr>
        <p:txBody>
          <a:bodyPr/>
          <a:lstStyle/>
          <a:p>
            <a:r>
              <a:rPr lang="da-DK" dirty="0"/>
              <a:t>Altanudvalget har været i kontakt med </a:t>
            </a:r>
          </a:p>
          <a:p>
            <a:pPr lvl="1"/>
            <a:endParaRPr lang="da-DK" sz="1800" dirty="0"/>
          </a:p>
          <a:p>
            <a:pPr lvl="1"/>
            <a:r>
              <a:rPr lang="da-DK" sz="2400" b="1" dirty="0" err="1">
                <a:solidFill>
                  <a:srgbClr val="0070C0"/>
                </a:solidFill>
              </a:rPr>
              <a:t>Kontech</a:t>
            </a:r>
            <a:r>
              <a:rPr lang="da-DK" sz="2400" b="1" dirty="0">
                <a:solidFill>
                  <a:srgbClr val="0070C0"/>
                </a:solidFill>
              </a:rPr>
              <a:t> Altaner </a:t>
            </a:r>
            <a:r>
              <a:rPr lang="da-DK" sz="2400" dirty="0"/>
              <a:t>- </a:t>
            </a:r>
            <a:r>
              <a:rPr lang="da-DK" sz="2400" dirty="0" err="1"/>
              <a:t>Kontech</a:t>
            </a:r>
            <a:r>
              <a:rPr lang="da-DK" sz="2400" dirty="0"/>
              <a:t> har absolut vist størst interesse</a:t>
            </a:r>
          </a:p>
          <a:p>
            <a:pPr lvl="1"/>
            <a:endParaRPr lang="da-DK" sz="2400" dirty="0"/>
          </a:p>
          <a:p>
            <a:pPr lvl="1"/>
            <a:r>
              <a:rPr lang="da-DK" sz="2400" b="1" dirty="0">
                <a:solidFill>
                  <a:srgbClr val="0070C0"/>
                </a:solidFill>
              </a:rPr>
              <a:t>Min Altan</a:t>
            </a:r>
            <a:r>
              <a:rPr lang="da-DK" sz="2400" dirty="0">
                <a:solidFill>
                  <a:srgbClr val="0070C0"/>
                </a:solidFill>
              </a:rPr>
              <a:t> </a:t>
            </a:r>
            <a:r>
              <a:rPr lang="da-DK" sz="2400" dirty="0"/>
              <a:t>- Min Altan vil først gå videre, når dato for tagprojekt er fastsat</a:t>
            </a:r>
          </a:p>
          <a:p>
            <a:endParaRPr lang="da-DK" dirty="0"/>
          </a:p>
          <a:p>
            <a:r>
              <a:rPr lang="da-DK" dirty="0"/>
              <a:t>Begge har afgivet et prisoverslag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ED5020-C9C1-4C77-A322-D4E5D676D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15674"/>
            <a:ext cx="1761771" cy="495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A23A94-B091-4F19-BE52-E77A7F16F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" y="2924944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439718"/>
          </a:xfrm>
        </p:spPr>
        <p:txBody>
          <a:bodyPr>
            <a:normAutofit fontScale="90000"/>
          </a:bodyPr>
          <a:lstStyle/>
          <a:p>
            <a:r>
              <a:rPr lang="da-DK" dirty="0"/>
              <a:t>Pris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14974"/>
          </a:xfrm>
        </p:spPr>
        <p:txBody>
          <a:bodyPr>
            <a:normAutofit/>
          </a:bodyPr>
          <a:lstStyle/>
          <a:p>
            <a:r>
              <a:rPr lang="da-DK" sz="2800" dirty="0"/>
              <a:t>Prisen afhænger af, hvor mange der skal have altaner, jo flere – jo billigere</a:t>
            </a:r>
          </a:p>
          <a:p>
            <a:endParaRPr lang="da-DK" sz="2800" b="1" dirty="0"/>
          </a:p>
          <a:p>
            <a:r>
              <a:rPr lang="da-DK" sz="2800" b="1" dirty="0">
                <a:solidFill>
                  <a:srgbClr val="0070C0"/>
                </a:solidFill>
              </a:rPr>
              <a:t>Overslag pris: pt. 100.000 – 120.000 kr. pr. altan/lejlighed</a:t>
            </a:r>
          </a:p>
          <a:p>
            <a:endParaRPr lang="da-DK" sz="2800" dirty="0"/>
          </a:p>
          <a:p>
            <a:r>
              <a:rPr lang="da-DK" sz="2800" dirty="0"/>
              <a:t>Afhænger af altantype - Dyrest for de øverste altaner</a:t>
            </a:r>
          </a:p>
          <a:p>
            <a:endParaRPr lang="da-DK" sz="2800" dirty="0"/>
          </a:p>
          <a:p>
            <a:r>
              <a:rPr lang="da-DK" sz="2800" b="1" dirty="0">
                <a:solidFill>
                  <a:srgbClr val="0070C0"/>
                </a:solidFill>
              </a:rPr>
              <a:t>Værdistigning af lejlighed ved ny altan – mindst prisen på altan, men oftest 2-3 gange mere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91554-CDFE-473D-B321-2580F425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Krav &amp; </a:t>
            </a:r>
            <a:r>
              <a:rPr lang="en-GB" dirty="0" err="1"/>
              <a:t>størrelse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48AFC9-7538-421A-9E15-D2499E9C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03BC08-90EE-4DB0-8125-956400916364}"/>
              </a:ext>
            </a:extLst>
          </p:cNvPr>
          <p:cNvSpPr/>
          <p:nvPr/>
        </p:nvSpPr>
        <p:spPr>
          <a:xfrm>
            <a:off x="4647456" y="1417638"/>
            <a:ext cx="4042792" cy="4171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b="1" dirty="0">
                <a:solidFill>
                  <a:srgbClr val="0070C0"/>
                </a:solidFill>
              </a:rPr>
              <a:t>Mod gaden 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Stueetage mod gade – </a:t>
            </a:r>
            <a:r>
              <a:rPr lang="da-DK" dirty="0" err="1">
                <a:solidFill>
                  <a:schemeClr val="tx1"/>
                </a:solidFill>
              </a:rPr>
              <a:t>Frb</a:t>
            </a:r>
            <a:r>
              <a:rPr lang="da-DK" dirty="0">
                <a:solidFill>
                  <a:schemeClr val="tx1"/>
                </a:solidFill>
              </a:rPr>
              <a:t>. Kommune ejer jorden, og hvad der kan lade sig gøre afhænger af den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Mod gaden 1,3 x 2,9-3,0 m </a:t>
            </a:r>
          </a:p>
          <a:p>
            <a:pPr marL="0" lvl="1"/>
            <a:r>
              <a:rPr lang="da-DK" dirty="0">
                <a:solidFill>
                  <a:schemeClr val="tx1"/>
                </a:solidFill>
              </a:rPr>
              <a:t>     (</a:t>
            </a:r>
            <a:r>
              <a:rPr lang="da-DK" dirty="0">
                <a:solidFill>
                  <a:srgbClr val="0070C0"/>
                </a:solidFill>
              </a:rPr>
              <a:t>ca. 3,77-3,9m2</a:t>
            </a:r>
            <a:r>
              <a:rPr lang="da-DK" dirty="0">
                <a:solidFill>
                  <a:schemeClr val="tx1"/>
                </a:solidFill>
              </a:rPr>
              <a:t>)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Alle skal sige ja til altan i en kolonne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Alle altaner skal placeres ens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Alle altaner skal have ens udtryk, dvs. at eksisterende altaner skal erstattes eller de nye skal ligne de gamle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Ellers skal der gives dispensation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C36DD8-EDC5-40B8-A45A-F222687957C6}"/>
              </a:ext>
            </a:extLst>
          </p:cNvPr>
          <p:cNvSpPr/>
          <p:nvPr/>
        </p:nvSpPr>
        <p:spPr>
          <a:xfrm>
            <a:off x="453752" y="1417638"/>
            <a:ext cx="4042792" cy="4171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b="1" dirty="0">
                <a:solidFill>
                  <a:srgbClr val="0070C0"/>
                </a:solidFill>
              </a:rPr>
              <a:t>Mod gården 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0" lvl="1"/>
            <a:r>
              <a:rPr lang="da-DK" b="1" u="sng" dirty="0">
                <a:solidFill>
                  <a:schemeClr val="tx1"/>
                </a:solidFill>
              </a:rPr>
              <a:t>Alle</a:t>
            </a:r>
            <a:r>
              <a:rPr lang="da-DK" u="sng" dirty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</a:rPr>
              <a:t>kan få altan til gårdsiden, bortset fra enkelte i stueetagen, som kan få franske altaner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Mod gården kan de blive 1,5 m X 4,2-4,5m (</a:t>
            </a:r>
            <a:r>
              <a:rPr lang="da-DK" dirty="0">
                <a:solidFill>
                  <a:srgbClr val="0070C0"/>
                </a:solidFill>
              </a:rPr>
              <a:t>ca. 6,3-6,75m2</a:t>
            </a:r>
            <a:r>
              <a:rPr lang="da-DK" dirty="0">
                <a:solidFill>
                  <a:schemeClr val="tx1"/>
                </a:solidFill>
              </a:rPr>
              <a:t>)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F163ED-9D19-4BE0-9E88-B3506C489AC9}"/>
              </a:ext>
            </a:extLst>
          </p:cNvPr>
          <p:cNvSpPr/>
          <p:nvPr/>
        </p:nvSpPr>
        <p:spPr>
          <a:xfrm>
            <a:off x="450304" y="5697376"/>
            <a:ext cx="8236496" cy="1034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b="1" dirty="0">
                <a:solidFill>
                  <a:srgbClr val="0070C0"/>
                </a:solidFill>
              </a:rPr>
              <a:t>Udfordringer vedr. eksisterende altaner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Levetid skal undersøges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Altanplacering skal flyttes, </a:t>
            </a:r>
            <a:r>
              <a:rPr lang="da-DK" dirty="0" err="1">
                <a:solidFill>
                  <a:schemeClr val="tx1"/>
                </a:solidFill>
              </a:rPr>
              <a:t>medm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dirty="0" err="1">
                <a:solidFill>
                  <a:schemeClr val="tx1"/>
                </a:solidFill>
              </a:rPr>
              <a:t>Frb</a:t>
            </a:r>
            <a:r>
              <a:rPr lang="da-DK" dirty="0">
                <a:solidFill>
                  <a:schemeClr val="tx1"/>
                </a:solidFill>
              </a:rPr>
              <a:t>. kommune dispenserer fra egen praksis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31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coKontech_T01.01 - Kop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26" y="284617"/>
            <a:ext cx="3695523" cy="1923695"/>
          </a:xfrm>
          <a:prstGeom prst="rect">
            <a:avLst/>
          </a:prstGeom>
        </p:spPr>
      </p:pic>
      <p:pic>
        <p:nvPicPr>
          <p:cNvPr id="5" name="Content Placeholder 5" descr="balkong53.jpg">
            <a:extLst>
              <a:ext uri="{FF2B5EF4-FFF2-40B4-BE49-F238E27FC236}">
                <a16:creationId xmlns:a16="http://schemas.microsoft.com/office/drawing/2014/main" xmlns="" id="{525A9A34-C619-40AB-8924-7A3AA23D4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696706"/>
            <a:ext cx="3578066" cy="20119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1CA7FB07-313D-4E7B-A9E3-8C44225008FC}"/>
              </a:ext>
            </a:extLst>
          </p:cNvPr>
          <p:cNvSpPr/>
          <p:nvPr/>
        </p:nvSpPr>
        <p:spPr>
          <a:xfrm>
            <a:off x="205172" y="739241"/>
            <a:ext cx="504056" cy="486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3B289C7-8919-45F0-985D-B34B74054730}"/>
              </a:ext>
            </a:extLst>
          </p:cNvPr>
          <p:cNvSpPr/>
          <p:nvPr/>
        </p:nvSpPr>
        <p:spPr>
          <a:xfrm>
            <a:off x="205172" y="2933650"/>
            <a:ext cx="504056" cy="486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6207A825-A898-477F-9DE1-758FC76C0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90" b="33559"/>
          <a:stretch/>
        </p:blipFill>
        <p:spPr>
          <a:xfrm flipH="1">
            <a:off x="1036447" y="2322509"/>
            <a:ext cx="2926080" cy="2088233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6F65231-F14F-4712-AFB2-29B666A3312D}"/>
              </a:ext>
            </a:extLst>
          </p:cNvPr>
          <p:cNvSpPr/>
          <p:nvPr/>
        </p:nvSpPr>
        <p:spPr>
          <a:xfrm>
            <a:off x="205172" y="5301208"/>
            <a:ext cx="504056" cy="486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7CDA91C-0E28-4459-AAFF-FEE156DE52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43" t="13863" r="34250" b="45718"/>
          <a:stretch/>
        </p:blipFill>
        <p:spPr>
          <a:xfrm>
            <a:off x="4279151" y="2323136"/>
            <a:ext cx="4865420" cy="21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65A7A2-E47A-4B19-AF24-D538A331B3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3" t="15750" r="35384" b="38103"/>
          <a:stretch/>
        </p:blipFill>
        <p:spPr>
          <a:xfrm>
            <a:off x="4279151" y="-48249"/>
            <a:ext cx="4864849" cy="23735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D17B8A-6F62-44BB-A743-12667C7D9F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48" t="13354" r="34249" b="41059"/>
          <a:stretch/>
        </p:blipFill>
        <p:spPr>
          <a:xfrm>
            <a:off x="4279152" y="4524939"/>
            <a:ext cx="4864848" cy="2344765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388FB1C8-E363-4BA3-9525-5C336D8E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8640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da-DK" dirty="0"/>
              <a:t>Vinduer/døre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075240" cy="4840303"/>
          </a:xfrm>
        </p:spPr>
        <p:txBody>
          <a:bodyPr>
            <a:normAutofit/>
          </a:bodyPr>
          <a:lstStyle/>
          <a:p>
            <a:r>
              <a:rPr lang="da-DK" sz="2800" dirty="0"/>
              <a:t>Skal ligne eksisterende vinduer mest muligt</a:t>
            </a:r>
          </a:p>
          <a:p>
            <a:r>
              <a:rPr lang="da-DK" sz="2800" dirty="0"/>
              <a:t>Skal vende udad, derfor kan man ikke få døre der tilter (undtagen hvor der er franske altaner)</a:t>
            </a:r>
          </a:p>
          <a:p>
            <a:r>
              <a:rPr lang="da-DK" sz="2800" dirty="0"/>
              <a:t>Døre kan evt. laves med </a:t>
            </a:r>
            <a:r>
              <a:rPr lang="da-DK" sz="2800" dirty="0" err="1"/>
              <a:t>locker</a:t>
            </a:r>
            <a:endParaRPr lang="da-DK" sz="2800" dirty="0"/>
          </a:p>
          <a:p>
            <a:r>
              <a:rPr lang="da-DK" sz="2800" dirty="0"/>
              <a:t>Kan nok heller ikke få døre/vinduer, der har et lille vindue for oven, der kan åbnes</a:t>
            </a:r>
          </a:p>
          <a:p>
            <a:r>
              <a:rPr lang="da-DK" sz="2800" dirty="0"/>
              <a:t>Udgangshøjde 2 m</a:t>
            </a:r>
          </a:p>
          <a:p>
            <a:r>
              <a:rPr lang="da-DK" sz="2800" dirty="0"/>
              <a:t>3 eller 4 fags døre</a:t>
            </a:r>
          </a:p>
          <a:p>
            <a:endParaRPr lang="da-DK" sz="2800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F6F39E9E-3D87-407A-BEF0-336A8D4BC7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9575272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51" name="think-cell Slide" r:id="rId38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9302CE6-22D0-46CD-9AC8-7AD012F733B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da-DK" dirty="0"/>
              <a:t>Hvor lang tid tager det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19" y="5013176"/>
            <a:ext cx="8229600" cy="1844968"/>
          </a:xfrm>
        </p:spPr>
        <p:txBody>
          <a:bodyPr>
            <a:normAutofit/>
          </a:bodyPr>
          <a:lstStyle/>
          <a:p>
            <a:r>
              <a:rPr lang="da-DK" sz="2000" dirty="0"/>
              <a:t>Andre ting at tage højde for:</a:t>
            </a:r>
          </a:p>
          <a:p>
            <a:pPr lvl="1"/>
            <a:r>
              <a:rPr lang="da-DK" sz="1800" dirty="0"/>
              <a:t>Byggeplads</a:t>
            </a:r>
          </a:p>
          <a:p>
            <a:pPr lvl="1"/>
            <a:r>
              <a:rPr lang="da-DK" sz="1800" dirty="0"/>
              <a:t>Flytning af cykelstativer - hegn</a:t>
            </a:r>
          </a:p>
          <a:p>
            <a:endParaRPr lang="da-DK" sz="20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542D7F17-05AC-4C84-A4D3-A4788702A2E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903913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9A80A78-360E-440A-A94D-C8AFDBB414C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686800" y="1624013"/>
            <a:ext cx="0" cy="313531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F293E599-B7F0-4845-8E75-B910B6FC399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5548313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F0F591B-0B65-48F9-816A-438169B2BBD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144963" y="1624013"/>
            <a:ext cx="0" cy="313531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EA5AE483-22D0-42C9-91F7-B555F3E55B49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307263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D52DC9CA-B609-4E67-96A4-F1F05EAB130D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950075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13E8BC6F-A413-4B58-B038-7D8A8E8FE5D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846638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19330BAA-28B4-43C7-836E-816B330550D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7662863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F3BC4A0-2BBD-4734-AC64-E1305EC11B8B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489450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CD72F4E-A46E-44C1-BDAE-3972E8294116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5191125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xmlns="" id="{35905D6F-8919-4709-8720-59F5498FE440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342313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xmlns="" id="{2A1CE41E-A3F6-4E45-9A98-AA2466E3FE5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7985125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0D31BE08-4F62-493C-A494-7B550C43206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6605588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2CAAC265-A8DD-4DB4-A73D-C39E31792B8D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6248400" y="1624013"/>
            <a:ext cx="0" cy="313531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9A5CA1E4-2A4A-454A-8CE5-9876F505F1D5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457200" y="1624013"/>
            <a:ext cx="0" cy="313531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7C5BD33-AFE5-4202-B8C4-A43DCE513088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457200" y="2159000"/>
            <a:ext cx="82296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BA28F9D8-9842-4407-8689-B5053A397F61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457200" y="3414713"/>
            <a:ext cx="82296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C4DB9D5D-BB46-4335-878D-F15D45C184F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457200" y="3949700"/>
            <a:ext cx="82296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6AFEFCD-FB50-4B12-AD91-67CCC47ADB7C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457200" y="4759325"/>
            <a:ext cx="82296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C9DC2221-4D16-462D-908C-6FF65FAA059A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457200" y="1624013"/>
            <a:ext cx="82296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B2EDD025-7A97-44FC-90E2-64D0888B7578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7697788" y="4167188"/>
            <a:ext cx="644525" cy="7937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DD44471-E03F-4E7A-B7CB-FCFAD827E42E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4156075" y="1841500"/>
            <a:ext cx="161925" cy="7937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CCFF2EE9-322B-432A-B757-2D3F9974F8FD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6605588" y="3632200"/>
            <a:ext cx="965200" cy="7937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0592229C-1548-4FAE-8EBE-C1B3CC9F9CAB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4318000" y="2376488"/>
            <a:ext cx="2252663" cy="7937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8CD8F32D-1136-4447-8BEC-D328B67D2F9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28636" y="1754188"/>
            <a:ext cx="35147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 err="1">
                <a:sym typeface="+mn-lt"/>
              </a:rPr>
              <a:t>Udarbejdelse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af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b="1" dirty="0" err="1">
                <a:sym typeface="+mn-lt"/>
              </a:rPr>
              <a:t>hovedbyggetilladelse</a:t>
            </a:r>
            <a:endParaRPr lang="en-GB" sz="1800" b="1" dirty="0"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D73F0E69-484F-467E-8835-A905982ACC1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28637" y="2736850"/>
            <a:ext cx="350996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 err="1">
                <a:sym typeface="+mn-lt"/>
              </a:rPr>
              <a:t>Afhænger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af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frb</a:t>
            </a:r>
            <a:r>
              <a:rPr lang="en-GB" altLang="en-US" sz="1800" dirty="0">
                <a:sym typeface="+mn-lt"/>
              </a:rPr>
              <a:t> commune.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Udarbejdelse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af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statisk</a:t>
            </a:r>
            <a:r>
              <a:rPr lang="en-GB" altLang="en-US" sz="1800" dirty="0">
                <a:sym typeface="+mn-lt"/>
              </a:rPr>
              <a:t> project 5 </a:t>
            </a:r>
            <a:r>
              <a:rPr lang="en-GB" altLang="en-US" sz="1800" dirty="0" err="1">
                <a:sym typeface="+mn-lt"/>
              </a:rPr>
              <a:t>uger</a:t>
            </a:r>
            <a:endParaRPr lang="en-GB" sz="1800" dirty="0">
              <a:sym typeface="+mn-lt"/>
            </a:endParaRPr>
          </a:p>
        </p:txBody>
      </p:sp>
      <p:sp useBgFill="1">
        <p:nvSpPr>
          <p:cNvPr id="169" name="Text Placeholder 2">
            <a:extLst>
              <a:ext uri="{FF2B5EF4-FFF2-40B4-BE49-F238E27FC236}">
                <a16:creationId xmlns:a16="http://schemas.microsoft.com/office/drawing/2014/main" xmlns="" id="{4F470F93-275E-4465-9752-B74B4272F88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642100" y="3738563"/>
            <a:ext cx="893763" cy="244475"/>
          </a:xfrm>
          <a:prstGeom prst="rect">
            <a:avLst/>
          </a:prstGeom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dirty="0">
                <a:sym typeface="+mn-lt"/>
              </a:rPr>
              <a:t>10-14 </a:t>
            </a:r>
            <a:r>
              <a:rPr lang="en-GB" altLang="en-US" sz="1600" dirty="0" err="1">
                <a:sym typeface="+mn-lt"/>
              </a:rPr>
              <a:t>uger</a:t>
            </a:r>
            <a:endParaRPr lang="en-GB" sz="1600" dirty="0">
              <a:sym typeface="+mn-lt"/>
            </a:endParaRPr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xmlns="" id="{5FA4FA1E-CB6A-408A-939E-5A58C276315D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976688" y="1947863"/>
            <a:ext cx="522288" cy="244475"/>
          </a:xfrm>
          <a:prstGeom prst="rect">
            <a:avLst/>
          </a:prstGeom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dirty="0">
                <a:sym typeface="+mn-lt"/>
              </a:rPr>
              <a:t>2 </a:t>
            </a:r>
            <a:r>
              <a:rPr lang="en-GB" altLang="en-US" sz="1600" dirty="0" err="1">
                <a:sym typeface="+mn-lt"/>
              </a:rPr>
              <a:t>uger</a:t>
            </a:r>
            <a:endParaRPr lang="en-GB" sz="1600" dirty="0">
              <a:sym typeface="+mn-lt"/>
            </a:endParaRPr>
          </a:p>
        </p:txBody>
      </p:sp>
      <p:sp useBgFill="1">
        <p:nvSpPr>
          <p:cNvPr id="184" name="Text Placeholder 2">
            <a:extLst>
              <a:ext uri="{FF2B5EF4-FFF2-40B4-BE49-F238E27FC236}">
                <a16:creationId xmlns:a16="http://schemas.microsoft.com/office/drawing/2014/main" xmlns="" id="{6EE40C1B-3E41-4473-B420-BD20DF8428B4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307263" y="4273550"/>
            <a:ext cx="1425575" cy="244475"/>
          </a:xfrm>
          <a:prstGeom prst="rect">
            <a:avLst/>
          </a:prstGeom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dirty="0">
                <a:sym typeface="+mn-lt"/>
              </a:rPr>
              <a:t>3-5 </a:t>
            </a:r>
            <a:r>
              <a:rPr lang="en-GB" altLang="en-US" sz="1600" dirty="0" err="1">
                <a:sym typeface="+mn-lt"/>
              </a:rPr>
              <a:t>dage</a:t>
            </a:r>
            <a:r>
              <a:rPr lang="en-GB" altLang="en-US" sz="1600" dirty="0">
                <a:sym typeface="+mn-lt"/>
              </a:rPr>
              <a:t> pr. </a:t>
            </a:r>
            <a:r>
              <a:rPr lang="en-GB" altLang="en-US" sz="1600" dirty="0" err="1">
                <a:sym typeface="+mn-lt"/>
              </a:rPr>
              <a:t>altan</a:t>
            </a:r>
            <a:endParaRPr lang="en-GB" sz="1600" dirty="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AACFA4B0-6025-4022-ADF9-0256B6E0B78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28637" y="2289175"/>
            <a:ext cx="22225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800" b="1" dirty="0"/>
              <a:t>Myndighedsbehandling</a:t>
            </a:r>
            <a:endParaRPr lang="en-GB" sz="1800" b="1" dirty="0">
              <a:sym typeface="+mn-lt"/>
            </a:endParaRPr>
          </a:p>
        </p:txBody>
      </p:sp>
      <p:sp useBgFill="1">
        <p:nvSpPr>
          <p:cNvPr id="167" name="Text Placeholder 2">
            <a:extLst>
              <a:ext uri="{FF2B5EF4-FFF2-40B4-BE49-F238E27FC236}">
                <a16:creationId xmlns:a16="http://schemas.microsoft.com/office/drawing/2014/main" xmlns="" id="{AB68C47F-C84F-4DF1-8F29-94F218458CF3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899025" y="2482850"/>
            <a:ext cx="1089025" cy="244475"/>
          </a:xfrm>
          <a:prstGeom prst="rect">
            <a:avLst/>
          </a:prstGeom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dirty="0">
                <a:sym typeface="+mn-lt"/>
              </a:rPr>
              <a:t>Pt. op </a:t>
            </a:r>
            <a:r>
              <a:rPr lang="en-GB" altLang="en-US" sz="1600" dirty="0" err="1">
                <a:sym typeface="+mn-lt"/>
              </a:rPr>
              <a:t>til</a:t>
            </a:r>
            <a:r>
              <a:rPr lang="en-GB" altLang="en-US" sz="1600" dirty="0">
                <a:sym typeface="+mn-lt"/>
              </a:rPr>
              <a:t> ½ </a:t>
            </a:r>
            <a:r>
              <a:rPr lang="en-GB" altLang="en-US" sz="1600" dirty="0" err="1">
                <a:sym typeface="+mn-lt"/>
              </a:rPr>
              <a:t>år</a:t>
            </a:r>
            <a:endParaRPr lang="en-GB" sz="1600" dirty="0"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F529ACE3-9EC7-4091-8879-1405CCC1FB67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28635" y="4079875"/>
            <a:ext cx="3544888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b="1" dirty="0" err="1">
                <a:sym typeface="+mn-lt"/>
              </a:rPr>
              <a:t>Montagetid</a:t>
            </a:r>
            <a:r>
              <a:rPr lang="en-GB" altLang="en-US" sz="1800" dirty="0">
                <a:sym typeface="+mn-lt"/>
              </a:rPr>
              <a:t> ca. 3-5 </a:t>
            </a:r>
            <a:r>
              <a:rPr lang="en-GB" altLang="en-US" sz="1800" dirty="0" err="1">
                <a:sym typeface="+mn-lt"/>
              </a:rPr>
              <a:t>dage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pr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altan</a:t>
            </a:r>
            <a:r>
              <a:rPr lang="en-GB" altLang="en-US" sz="1800" dirty="0">
                <a:sym typeface="+mn-lt"/>
              </a:rPr>
              <a:t> /</a:t>
            </a:r>
            <a:r>
              <a:rPr lang="en-GB" altLang="en-US" sz="1800" dirty="0" err="1">
                <a:sym typeface="+mn-lt"/>
              </a:rPr>
              <a:t>dør</a:t>
            </a:r>
            <a:r>
              <a:rPr lang="en-GB" altLang="en-US" sz="1800" dirty="0">
                <a:sym typeface="+mn-lt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dirty="0" err="1">
                <a:sym typeface="+mn-lt"/>
              </a:rPr>
              <a:t>Samlet</a:t>
            </a:r>
            <a:r>
              <a:rPr lang="en-GB" sz="1800" dirty="0">
                <a:sym typeface="+mn-lt"/>
              </a:rPr>
              <a:t> </a:t>
            </a:r>
            <a:r>
              <a:rPr lang="en-GB" sz="1800" dirty="0" err="1">
                <a:sym typeface="+mn-lt"/>
              </a:rPr>
              <a:t>tid</a:t>
            </a:r>
            <a:r>
              <a:rPr lang="en-GB" sz="1800" dirty="0">
                <a:sym typeface="+mn-lt"/>
              </a:rPr>
              <a:t> </a:t>
            </a:r>
            <a:r>
              <a:rPr lang="en-GB" sz="1800" dirty="0" err="1">
                <a:sym typeface="+mn-lt"/>
              </a:rPr>
              <a:t>afhænger</a:t>
            </a:r>
            <a:r>
              <a:rPr lang="en-GB" sz="1800" dirty="0">
                <a:sym typeface="+mn-lt"/>
              </a:rPr>
              <a:t> </a:t>
            </a:r>
            <a:r>
              <a:rPr lang="en-GB" sz="1800" dirty="0" err="1">
                <a:sym typeface="+mn-lt"/>
              </a:rPr>
              <a:t>af</a:t>
            </a:r>
            <a:r>
              <a:rPr lang="en-GB" sz="1800" dirty="0">
                <a:sym typeface="+mn-lt"/>
              </a:rPr>
              <a:t> </a:t>
            </a:r>
            <a:r>
              <a:rPr lang="en-GB" sz="1800" dirty="0" err="1">
                <a:sym typeface="+mn-lt"/>
              </a:rPr>
              <a:t>antal</a:t>
            </a:r>
            <a:r>
              <a:rPr lang="en-GB" sz="1800" dirty="0">
                <a:sym typeface="+mn-lt"/>
              </a:rPr>
              <a:t> hold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9D563307-612C-469F-A862-6B8A1FE3C7AF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28636" y="3544888"/>
            <a:ext cx="256857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b="1" dirty="0" err="1">
                <a:sym typeface="+mn-lt"/>
              </a:rPr>
              <a:t>Produktion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af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altan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og</a:t>
            </a:r>
            <a:r>
              <a:rPr lang="en-GB" altLang="en-US" sz="1800" dirty="0">
                <a:sym typeface="+mn-lt"/>
              </a:rPr>
              <a:t> </a:t>
            </a:r>
            <a:r>
              <a:rPr lang="en-GB" altLang="en-US" sz="1800" dirty="0" err="1">
                <a:sym typeface="+mn-lt"/>
              </a:rPr>
              <a:t>døre</a:t>
            </a:r>
            <a:endParaRPr lang="en-GB" sz="1800" dirty="0"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da-DK" dirty="0"/>
              <a:t>Økonomi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da-DK" sz="2800" dirty="0"/>
              <a:t>Projektplan  til at gå videre vil koste  xx kr.</a:t>
            </a:r>
          </a:p>
          <a:p>
            <a:r>
              <a:rPr lang="da-DK" sz="2800" dirty="0"/>
              <a:t>Endelig betalingsplan er noget der skal indgå i kontrakt</a:t>
            </a:r>
          </a:p>
          <a:p>
            <a:r>
              <a:rPr lang="da-DK" sz="2800" dirty="0"/>
              <a:t>Banklån </a:t>
            </a:r>
          </a:p>
          <a:p>
            <a:r>
              <a:rPr lang="da-DK" sz="2800" dirty="0"/>
              <a:t>Spørgsmål om betaling for nedrivning af altaner på </a:t>
            </a:r>
            <a:r>
              <a:rPr lang="da-DK" sz="2800" dirty="0" err="1"/>
              <a:t>Frøbels</a:t>
            </a:r>
            <a:r>
              <a:rPr lang="da-DK" sz="2800" dirty="0"/>
              <a:t> Allé 1 </a:t>
            </a:r>
          </a:p>
          <a:p>
            <a:r>
              <a:rPr lang="da-DK" sz="2800" dirty="0"/>
              <a:t>Pris med nye </a:t>
            </a:r>
            <a:r>
              <a:rPr lang="da-DK" sz="2800" dirty="0" err="1"/>
              <a:t>vinduesfag</a:t>
            </a:r>
            <a:r>
              <a:rPr lang="da-DK" sz="2800" dirty="0"/>
              <a:t>: 210.000 kr. + moms</a:t>
            </a:r>
          </a:p>
          <a:p>
            <a:r>
              <a:rPr lang="da-DK" sz="2800" dirty="0"/>
              <a:t>Det er altanerne både til højre og venstre </a:t>
            </a:r>
            <a:r>
              <a:rPr lang="da-DK" sz="2800" dirty="0" err="1"/>
              <a:t>Frøbels</a:t>
            </a:r>
            <a:r>
              <a:rPr lang="da-DK" sz="2800" dirty="0"/>
              <a:t> Allé 1, der skal udskiftes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C3F307-FEA0-4DFA-96EB-61AA8469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551A6-F2A1-4293-BD28-DB36EA1C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3819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1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2IJa2uSLuJNZ82Zl51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QNJUTMQ0WjLNlkh7m90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ty0tygSqi0r7bRZ87J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Y7.j_hQUinJsVsYgDYh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B_zKlXQyK0HqRPdIke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oPqdrSSSaanalqnGrd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0r1coiTguwvKiqG_v6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35AZljTj.7UAPCvfO6v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Up_CZoTduS6yTojgy.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iJKqvgT1KO1wJRm3La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z..W7AQdq9VZOeYQQ7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q6l2wtT8OLr4ZKA1du7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takjP9R_qvpcsP3Zpi1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Y0tOxJR3eaeoZHFiq8C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y_H91.TQOhQa1TheG.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Cwn0K1RnSWj72lWJ4S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.iY31ISPKcfUP1R81eM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yea.I3RVOW.7YgBt9qq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D13RgfTs6vlXY1dY1tL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bEfx2UTZWVqLiMcBC9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cx_H9dSsO0xngn2ttb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rpi9ocQX2iByWjwFKi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mdJi25TO.AgQ5_KW5p_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fkSNRKTMWHkL_cXZfa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tps7dKRyas91MoJumF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fIzT_qQP6ryhbskWScW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UCAXnLSLeMHn7nM926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biaKFSgCxrFR00r3_D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9JwgzNTZmrJjKTngvmt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4L.HUTRwWaubzTeT82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wARo5uThO9NoaJ3M.V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CRwNzS_Oy9xLyPm9f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_OP2wUTSOtxcU2H4xx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iQ3uCGSvqxWnazR.a.3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586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think-cell Slide</vt:lpstr>
      <vt:lpstr>Altaner Frøbels Allé/ Ewaldsensvej</vt:lpstr>
      <vt:lpstr>Altaner</vt:lpstr>
      <vt:lpstr>Pris</vt:lpstr>
      <vt:lpstr>Krav &amp; størrelse</vt:lpstr>
      <vt:lpstr> </vt:lpstr>
      <vt:lpstr>Vinduer/døre </vt:lpstr>
      <vt:lpstr>Hvor lang tid tager det</vt:lpstr>
      <vt:lpstr>Økonomi</vt:lpstr>
      <vt:lpstr>BILAG</vt:lpstr>
      <vt:lpstr>Altaner - krav</vt:lpstr>
      <vt:lpstr>Altaner - størrelse</vt:lpstr>
      <vt:lpstr>Type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Altaner Frøbels Allé/ Ewaldsensvej</dc:title>
  <dc:creator>vorstrupgmail.com</dc:creator>
  <cp:lastModifiedBy>vorstrupgmail.com</cp:lastModifiedBy>
  <cp:revision>22</cp:revision>
  <dcterms:created xsi:type="dcterms:W3CDTF">2018-04-11T11:40:54Z</dcterms:created>
  <dcterms:modified xsi:type="dcterms:W3CDTF">2018-04-15T14:03:50Z</dcterms:modified>
</cp:coreProperties>
</file>